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3"/>
  </p:notesMasterIdLst>
  <p:sldIdLst>
    <p:sldId id="256" r:id="rId2"/>
    <p:sldId id="257" r:id="rId3"/>
    <p:sldId id="279" r:id="rId4"/>
    <p:sldId id="277" r:id="rId5"/>
    <p:sldId id="278" r:id="rId6"/>
    <p:sldId id="258" r:id="rId7"/>
    <p:sldId id="259" r:id="rId8"/>
    <p:sldId id="280" r:id="rId9"/>
    <p:sldId id="261" r:id="rId10"/>
    <p:sldId id="281" r:id="rId11"/>
    <p:sldId id="282" r:id="rId12"/>
    <p:sldId id="283" r:id="rId13"/>
    <p:sldId id="284" r:id="rId14"/>
    <p:sldId id="285" r:id="rId15"/>
    <p:sldId id="263" r:id="rId16"/>
    <p:sldId id="286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88" r:id="rId31"/>
    <p:sldId id="289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19" autoAdjust="0"/>
  </p:normalViewPr>
  <p:slideViewPr>
    <p:cSldViewPr snapToGrid="0">
      <p:cViewPr varScale="1">
        <p:scale>
          <a:sx n="70" d="100"/>
          <a:sy n="70" d="100"/>
        </p:scale>
        <p:origin x="11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743FE-648C-4978-9E51-881478E51EA0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6EE07-0F28-4CE0-A224-DE78B3B116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16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100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這裡要表達的是</a:t>
            </a:r>
            <a:r>
              <a:rPr lang="en-US" altLang="zh-TW" dirty="0"/>
              <a:t>final x </a:t>
            </a:r>
            <a:r>
              <a:rPr lang="zh-CN" altLang="en-US" dirty="0"/>
              <a:t>可以被</a:t>
            </a:r>
            <a:r>
              <a:rPr lang="en-US" altLang="zh-CN" dirty="0"/>
              <a:t>assign</a:t>
            </a:r>
            <a:r>
              <a:rPr lang="zh-CN" altLang="en-US" dirty="0"/>
              <a:t>一個</a:t>
            </a:r>
            <a:r>
              <a:rPr lang="en-US" altLang="zh-CN" dirty="0"/>
              <a:t>function,</a:t>
            </a:r>
            <a:r>
              <a:rPr lang="zh-CN" altLang="en-US" dirty="0"/>
              <a:t>最後印出</a:t>
            </a:r>
            <a:r>
              <a:rPr lang="en-US" altLang="zh-CN" dirty="0"/>
              <a:t>now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106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可是這裡</a:t>
            </a:r>
            <a:r>
              <a:rPr lang="en-US" altLang="zh-CN" dirty="0"/>
              <a:t>assign</a:t>
            </a:r>
            <a:r>
              <a:rPr lang="zh-CN" altLang="en-US" dirty="0"/>
              <a:t>給</a:t>
            </a:r>
            <a:r>
              <a:rPr lang="en-US" altLang="zh-CN" dirty="0"/>
              <a:t>const y function</a:t>
            </a:r>
            <a:r>
              <a:rPr lang="zh-CN" altLang="en-US" dirty="0"/>
              <a:t>就會有</a:t>
            </a:r>
            <a:r>
              <a:rPr lang="en-US" altLang="zh-CN" dirty="0"/>
              <a:t>error,</a:t>
            </a:r>
            <a:r>
              <a:rPr lang="zh-CN" altLang="en-US" dirty="0"/>
              <a:t>因為那個</a:t>
            </a:r>
            <a:r>
              <a:rPr lang="en-US" altLang="zh-CN" dirty="0"/>
              <a:t>function</a:t>
            </a:r>
            <a:r>
              <a:rPr lang="zh-CN" altLang="en-US" dirty="0"/>
              <a:t>要在執行的時候才會有結果</a:t>
            </a:r>
            <a:r>
              <a:rPr lang="en-US" altLang="zh-CN" dirty="0"/>
              <a:t>,</a:t>
            </a:r>
            <a:r>
              <a:rPr lang="zh-CN" altLang="en-US" dirty="0"/>
              <a:t>可是</a:t>
            </a:r>
            <a:r>
              <a:rPr lang="en-US" altLang="zh-CN" dirty="0"/>
              <a:t>const</a:t>
            </a:r>
            <a:r>
              <a:rPr lang="zh-TW" altLang="en-US" dirty="0"/>
              <a:t>要在</a:t>
            </a:r>
            <a:r>
              <a:rPr lang="en-US" altLang="zh-TW" dirty="0"/>
              <a:t>compile time</a:t>
            </a:r>
            <a:r>
              <a:rPr lang="zh-TW" altLang="en-US" dirty="0"/>
              <a:t>的時候給他一個</a:t>
            </a:r>
            <a:r>
              <a:rPr lang="en-US" altLang="zh-TW" dirty="0"/>
              <a:t>constant</a:t>
            </a:r>
            <a:r>
              <a:rPr lang="en-US" altLang="zh-CN" dirty="0"/>
              <a:t> value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216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Const</a:t>
            </a:r>
            <a:r>
              <a:rPr lang="zh-CN" altLang="en-US" dirty="0"/>
              <a:t>不能被</a:t>
            </a:r>
            <a:r>
              <a:rPr lang="en-US" altLang="zh-CN" dirty="0"/>
              <a:t>assign final</a:t>
            </a:r>
            <a:r>
              <a:rPr lang="zh-CN" altLang="en-US" dirty="0"/>
              <a:t>的值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698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但是</a:t>
            </a:r>
            <a:r>
              <a:rPr lang="en-US" altLang="zh-TW" dirty="0"/>
              <a:t>final</a:t>
            </a:r>
            <a:r>
              <a:rPr lang="zh-CN" altLang="en-US" dirty="0"/>
              <a:t>可以被</a:t>
            </a:r>
            <a:r>
              <a:rPr lang="en-US" altLang="zh-CN" dirty="0"/>
              <a:t>assign const</a:t>
            </a:r>
            <a:r>
              <a:rPr lang="zh-CN" altLang="en-US" dirty="0"/>
              <a:t>的值</a:t>
            </a:r>
            <a:r>
              <a:rPr lang="en-US" altLang="zh-CN" dirty="0"/>
              <a:t>,</a:t>
            </a:r>
            <a:r>
              <a:rPr lang="zh-CN" altLang="en-US" dirty="0"/>
              <a:t>因為</a:t>
            </a:r>
            <a:r>
              <a:rPr lang="en-US" altLang="zh-CN" dirty="0"/>
              <a:t>const</a:t>
            </a:r>
            <a:r>
              <a:rPr lang="zh-CN" altLang="en-US" dirty="0"/>
              <a:t>相對</a:t>
            </a:r>
            <a:r>
              <a:rPr lang="en-US" altLang="zh-CN" dirty="0"/>
              <a:t>final</a:t>
            </a:r>
            <a:r>
              <a:rPr lang="zh-CN" altLang="en-US" dirty="0"/>
              <a:t>較嚴謹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97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const</a:t>
            </a:r>
            <a:r>
              <a:rPr lang="zh-CN" altLang="en-US" dirty="0"/>
              <a:t>和</a:t>
            </a:r>
            <a:r>
              <a:rPr lang="en-US" altLang="zh-CN" dirty="0"/>
              <a:t>final</a:t>
            </a:r>
            <a:r>
              <a:rPr lang="zh-CN" altLang="en-US" dirty="0"/>
              <a:t>都是</a:t>
            </a:r>
            <a:r>
              <a:rPr lang="en-US" altLang="zh-CN" dirty="0"/>
              <a:t>block scoped,</a:t>
            </a:r>
            <a:r>
              <a:rPr lang="zh-CN" altLang="en-US" dirty="0"/>
              <a:t>當</a:t>
            </a:r>
            <a:r>
              <a:rPr lang="en-US" altLang="zh-TW" dirty="0"/>
              <a:t>const</a:t>
            </a:r>
            <a:r>
              <a:rPr lang="zh-CN" altLang="en-US" dirty="0"/>
              <a:t>和</a:t>
            </a:r>
            <a:r>
              <a:rPr lang="en-US" altLang="zh-CN" dirty="0"/>
              <a:t>final</a:t>
            </a:r>
            <a:r>
              <a:rPr lang="zh-CN" altLang="en-US" dirty="0"/>
              <a:t>在大括號宣告時</a:t>
            </a:r>
            <a:r>
              <a:rPr lang="en-US" altLang="zh-CN" dirty="0"/>
              <a:t>,</a:t>
            </a:r>
            <a:r>
              <a:rPr lang="zh-CN" altLang="en-US" dirty="0"/>
              <a:t>只有在那個大括號裡可以用</a:t>
            </a:r>
            <a:r>
              <a:rPr lang="en-US" altLang="zh-CN" dirty="0"/>
              <a:t>,</a:t>
            </a:r>
            <a:r>
              <a:rPr lang="zh-CN" altLang="en-US" dirty="0"/>
              <a:t>所以如果在大括號以外使用</a:t>
            </a:r>
            <a:r>
              <a:rPr lang="en-US" altLang="zh-CN" dirty="0"/>
              <a:t>,</a:t>
            </a:r>
            <a:r>
              <a:rPr lang="zh-CN" altLang="en-US" dirty="0"/>
              <a:t>就會有</a:t>
            </a:r>
            <a:r>
              <a:rPr lang="en-US" altLang="zh-CN" dirty="0"/>
              <a:t>error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676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這裡要比較一下</a:t>
            </a:r>
            <a:r>
              <a:rPr lang="en-US" altLang="zh-TW" dirty="0"/>
              <a:t>Dart</a:t>
            </a:r>
            <a:r>
              <a:rPr lang="zh-CN" altLang="en-US" dirty="0"/>
              <a:t>和</a:t>
            </a:r>
            <a:r>
              <a:rPr lang="en-US" altLang="zh-CN" dirty="0" err="1"/>
              <a:t>Javascript</a:t>
            </a:r>
            <a:r>
              <a:rPr lang="zh-CN" altLang="en-US" dirty="0"/>
              <a:t> </a:t>
            </a:r>
            <a:r>
              <a:rPr lang="en-US" altLang="zh-CN" dirty="0"/>
              <a:t>const</a:t>
            </a:r>
            <a:r>
              <a:rPr lang="zh-CN" altLang="en-US" dirty="0"/>
              <a:t>的差別</a:t>
            </a:r>
            <a:r>
              <a:rPr lang="en-US" altLang="zh-CN" dirty="0"/>
              <a:t>,Dart</a:t>
            </a:r>
            <a:r>
              <a:rPr lang="zh-CN" altLang="en-US" dirty="0"/>
              <a:t>的</a:t>
            </a:r>
            <a:r>
              <a:rPr lang="en-US" altLang="zh-CN" dirty="0"/>
              <a:t>const</a:t>
            </a:r>
            <a:r>
              <a:rPr lang="zh-CN" altLang="en-US" dirty="0"/>
              <a:t>就是要在</a:t>
            </a:r>
            <a:r>
              <a:rPr lang="en-US" altLang="zh-CN" dirty="0"/>
              <a:t>compile time</a:t>
            </a:r>
            <a:r>
              <a:rPr lang="zh-CN" altLang="en-US" dirty="0"/>
              <a:t>的時候賦予他明確的值</a:t>
            </a:r>
            <a:r>
              <a:rPr lang="en-US" altLang="zh-CN" dirty="0"/>
              <a:t>,</a:t>
            </a:r>
            <a:r>
              <a:rPr lang="en-US" altLang="zh-CN" dirty="0" err="1"/>
              <a:t>javascript</a:t>
            </a:r>
            <a:r>
              <a:rPr lang="zh-CN" altLang="en-US" dirty="0"/>
              <a:t>的</a:t>
            </a:r>
            <a:r>
              <a:rPr lang="en-US" altLang="zh-CN" dirty="0"/>
              <a:t>const</a:t>
            </a:r>
            <a:r>
              <a:rPr lang="zh-TW" altLang="en-US" dirty="0"/>
              <a:t>就很像是</a:t>
            </a:r>
            <a:r>
              <a:rPr lang="en-US" altLang="zh-TW" dirty="0"/>
              <a:t>dar</a:t>
            </a:r>
            <a:r>
              <a:rPr lang="en-US" altLang="zh-CN" dirty="0"/>
              <a:t>t</a:t>
            </a:r>
            <a:r>
              <a:rPr lang="zh-CN" altLang="en-US" dirty="0"/>
              <a:t>的</a:t>
            </a:r>
            <a:r>
              <a:rPr lang="en-US" altLang="zh-CN" dirty="0" err="1"/>
              <a:t>final,single</a:t>
            </a:r>
            <a:r>
              <a:rPr lang="en-US" altLang="zh-CN" dirty="0"/>
              <a:t> assignment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59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這個是</a:t>
            </a:r>
            <a:r>
              <a:rPr lang="en-US" altLang="zh-CN" dirty="0" err="1"/>
              <a:t>javascript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en-US" altLang="zh-CN" dirty="0"/>
              <a:t>const a, </a:t>
            </a:r>
            <a:r>
              <a:rPr lang="zh-TW" altLang="en-US" dirty="0"/>
              <a:t>我</a:t>
            </a:r>
            <a:r>
              <a:rPr lang="en-US" altLang="zh-TW" dirty="0"/>
              <a:t>assign</a:t>
            </a:r>
            <a:r>
              <a:rPr lang="zh-TW" altLang="en-US" dirty="0"/>
              <a:t>給他一個</a:t>
            </a:r>
            <a:r>
              <a:rPr lang="en-US" altLang="zh-TW" dirty="0"/>
              <a:t>function</a:t>
            </a:r>
            <a:r>
              <a:rPr lang="en-US" altLang="zh-CN" dirty="0"/>
              <a:t>,</a:t>
            </a:r>
            <a:r>
              <a:rPr lang="zh-TW" altLang="en-US" dirty="0"/>
              <a:t>結果他沒有</a:t>
            </a:r>
            <a:r>
              <a:rPr lang="en-US" altLang="zh-TW" dirty="0"/>
              <a:t>error,</a:t>
            </a:r>
            <a:r>
              <a:rPr lang="zh-CN" altLang="en-US" dirty="0"/>
              <a:t>印出</a:t>
            </a:r>
            <a:r>
              <a:rPr lang="en-US" altLang="zh-CN" dirty="0"/>
              <a:t>now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727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Dart</a:t>
            </a:r>
            <a:r>
              <a:rPr lang="zh-CN" altLang="en-US" dirty="0"/>
              <a:t>有三個結構</a:t>
            </a:r>
            <a:r>
              <a:rPr lang="en-US" altLang="zh-CN" dirty="0" err="1"/>
              <a:t>list,set</a:t>
            </a:r>
            <a:r>
              <a:rPr lang="en-US" altLang="zh-CN" dirty="0"/>
              <a:t>,</a:t>
            </a:r>
            <a:r>
              <a:rPr lang="zh-CN" altLang="en-US" dirty="0"/>
              <a:t>和</a:t>
            </a:r>
            <a:r>
              <a:rPr lang="en-US" altLang="zh-CN" dirty="0"/>
              <a:t>map,</a:t>
            </a:r>
            <a:r>
              <a:rPr lang="zh-CN" altLang="en-US" dirty="0"/>
              <a:t>這個別組有講過了</a:t>
            </a:r>
            <a:r>
              <a:rPr lang="en-US" altLang="zh-CN" dirty="0"/>
              <a:t>,</a:t>
            </a:r>
            <a:r>
              <a:rPr lang="zh-CN" altLang="en-US" dirty="0"/>
              <a:t>所以我稍微帶過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508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dart</a:t>
            </a:r>
            <a:r>
              <a:rPr lang="zh-CN" altLang="en-US" dirty="0"/>
              <a:t>裡</a:t>
            </a:r>
            <a:r>
              <a:rPr lang="en-US" altLang="zh-CN" dirty="0"/>
              <a:t>,list</a:t>
            </a:r>
            <a:r>
              <a:rPr lang="zh-CN" altLang="en-US" dirty="0"/>
              <a:t>就是</a:t>
            </a:r>
            <a:r>
              <a:rPr lang="en-US" altLang="zh-CN" dirty="0"/>
              <a:t>array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578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要宣告一個</a:t>
            </a:r>
            <a:r>
              <a:rPr lang="en-US" altLang="zh-CN" dirty="0"/>
              <a:t>list</a:t>
            </a:r>
            <a:r>
              <a:rPr lang="zh-CN" altLang="en-US" dirty="0"/>
              <a:t>就直接</a:t>
            </a:r>
            <a:r>
              <a:rPr lang="en-US" altLang="zh-CN" dirty="0"/>
              <a:t>new</a:t>
            </a:r>
            <a:r>
              <a:rPr lang="zh-TW" altLang="en-US" dirty="0"/>
              <a:t>一個</a:t>
            </a:r>
            <a:r>
              <a:rPr lang="en-US" altLang="zh-TW" dirty="0"/>
              <a:t>list</a:t>
            </a:r>
            <a:r>
              <a:rPr lang="zh-CN" altLang="en-US" dirty="0"/>
              <a:t>然後給他</a:t>
            </a:r>
            <a:r>
              <a:rPr lang="en-US" altLang="zh-CN" dirty="0"/>
              <a:t>initial size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57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Chrome V8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團隊開發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的網頁程式語言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，他有獨立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簡潔的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，所以可以有效提高瀏覽器的執行效能。他的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java,c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++,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c#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659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然後初始化</a:t>
            </a:r>
            <a:r>
              <a:rPr lang="en-US" altLang="zh-CN" dirty="0"/>
              <a:t>index</a:t>
            </a:r>
            <a:r>
              <a:rPr lang="zh-CN" altLang="en-US" dirty="0"/>
              <a:t>的值</a:t>
            </a:r>
            <a:endParaRPr lang="en-US" altLang="zh-CN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388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這裡只是一般的</a:t>
            </a:r>
            <a:r>
              <a:rPr lang="en-US" altLang="zh-TW" dirty="0"/>
              <a:t>list</a:t>
            </a:r>
            <a:r>
              <a:rPr lang="zh-CN" altLang="en-US" dirty="0"/>
              <a:t>的宣告和初始化</a:t>
            </a:r>
            <a:r>
              <a:rPr lang="en-US" altLang="zh-CN" dirty="0"/>
              <a:t>,</a:t>
            </a:r>
            <a:r>
              <a:rPr lang="zh-CN" altLang="en-US" dirty="0"/>
              <a:t>最後印出結果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867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也可以用</a:t>
            </a:r>
            <a:r>
              <a:rPr lang="en-US" altLang="zh-TW" dirty="0"/>
              <a:t>add</a:t>
            </a:r>
            <a:r>
              <a:rPr lang="zh-CN" altLang="en-US" dirty="0"/>
              <a:t>這個</a:t>
            </a:r>
            <a:r>
              <a:rPr lang="en-US" altLang="zh-CN" dirty="0"/>
              <a:t>function,</a:t>
            </a:r>
            <a:r>
              <a:rPr lang="zh-CN" altLang="en-US" dirty="0"/>
              <a:t>加入新的值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491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list</a:t>
            </a:r>
            <a:r>
              <a:rPr lang="zh-CN" altLang="en-US" dirty="0"/>
              <a:t>的差異就是沒有順序</a:t>
            </a:r>
            <a:r>
              <a:rPr lang="en-US" altLang="zh-CN" dirty="0"/>
              <a:t>,</a:t>
            </a:r>
            <a:r>
              <a:rPr lang="zh-CN" altLang="en-US" dirty="0"/>
              <a:t>所以沒有</a:t>
            </a:r>
            <a:r>
              <a:rPr lang="en-US" altLang="zh-CN" dirty="0"/>
              <a:t>index,</a:t>
            </a:r>
            <a:r>
              <a:rPr lang="zh-CN" altLang="en-US" dirty="0"/>
              <a:t>如果像</a:t>
            </a:r>
            <a:r>
              <a:rPr lang="en-US" altLang="zh-CN" dirty="0"/>
              <a:t>list</a:t>
            </a:r>
            <a:r>
              <a:rPr lang="zh-CN" altLang="en-US" dirty="0"/>
              <a:t>那樣給他每個</a:t>
            </a:r>
            <a:r>
              <a:rPr lang="en-US" altLang="zh-CN" dirty="0"/>
              <a:t>index</a:t>
            </a:r>
            <a:r>
              <a:rPr lang="zh-CN" altLang="en-US" dirty="0"/>
              <a:t>值</a:t>
            </a:r>
            <a:r>
              <a:rPr lang="en-US" altLang="zh-CN" dirty="0"/>
              <a:t>,</a:t>
            </a:r>
            <a:r>
              <a:rPr lang="zh-CN" altLang="en-US" dirty="0"/>
              <a:t>就會</a:t>
            </a:r>
            <a:r>
              <a:rPr lang="en-US" altLang="zh-CN" dirty="0"/>
              <a:t>error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301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Set</a:t>
            </a:r>
            <a:r>
              <a:rPr lang="zh-CN" altLang="en-US" dirty="0"/>
              <a:t>另一個和</a:t>
            </a:r>
            <a:r>
              <a:rPr lang="en-US" altLang="zh-CN" dirty="0"/>
              <a:t>list</a:t>
            </a:r>
            <a:r>
              <a:rPr lang="zh-CN" altLang="en-US" dirty="0"/>
              <a:t>不一樣的就是不能有重複</a:t>
            </a:r>
            <a:r>
              <a:rPr lang="en-US" altLang="zh-CN" dirty="0"/>
              <a:t>,</a:t>
            </a:r>
            <a:r>
              <a:rPr lang="zh-CN" altLang="en-US" dirty="0"/>
              <a:t>所以我加了</a:t>
            </a:r>
            <a:r>
              <a:rPr lang="en-US" altLang="zh-CN" dirty="0"/>
              <a:t>1 2 2,</a:t>
            </a:r>
            <a:r>
              <a:rPr lang="zh-CN" altLang="en-US" dirty="0"/>
              <a:t>最後</a:t>
            </a:r>
            <a:r>
              <a:rPr lang="en-US" altLang="zh-CN" dirty="0"/>
              <a:t>print</a:t>
            </a:r>
            <a:r>
              <a:rPr lang="zh-CN" altLang="en-US" dirty="0"/>
              <a:t>的時候只有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2</a:t>
            </a:r>
            <a:r>
              <a:rPr lang="zh-CN" altLang="en-US" dirty="0"/>
              <a:t>被印出來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055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這裡多印了一個</a:t>
            </a:r>
            <a:r>
              <a:rPr lang="en-US" altLang="zh-TW" dirty="0"/>
              <a:t>set</a:t>
            </a:r>
            <a:r>
              <a:rPr lang="zh-CN" altLang="en-US" dirty="0"/>
              <a:t>的長度</a:t>
            </a:r>
            <a:r>
              <a:rPr lang="en-US" altLang="zh-CN" dirty="0"/>
              <a:t>,</a:t>
            </a:r>
            <a:r>
              <a:rPr lang="zh-CN" altLang="en-US" dirty="0"/>
              <a:t>只有</a:t>
            </a:r>
            <a:r>
              <a:rPr lang="en-US" altLang="zh-CN" dirty="0"/>
              <a:t>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297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141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像這樣</a:t>
            </a:r>
            <a:r>
              <a:rPr lang="en-US" altLang="zh-CN" dirty="0"/>
              <a:t>one</a:t>
            </a:r>
            <a:r>
              <a:rPr lang="zh-CN" altLang="en-US" dirty="0"/>
              <a:t>對應到</a:t>
            </a:r>
            <a:r>
              <a:rPr lang="en-US" altLang="zh-CN" dirty="0" err="1"/>
              <a:t>turtle,two</a:t>
            </a:r>
            <a:r>
              <a:rPr lang="zh-CN" altLang="en-US" dirty="0"/>
              <a:t>對應到</a:t>
            </a:r>
            <a:r>
              <a:rPr lang="en-US" altLang="zh-CN" dirty="0" err="1"/>
              <a:t>banana,key</a:t>
            </a:r>
            <a:r>
              <a:rPr lang="zh-CN" altLang="en-US" dirty="0"/>
              <a:t>對應到</a:t>
            </a:r>
            <a:r>
              <a:rPr lang="en-US" altLang="zh-CN" dirty="0"/>
              <a:t>value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542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這裡只是另一種</a:t>
            </a:r>
            <a:r>
              <a:rPr lang="en-US" altLang="zh-CN" dirty="0"/>
              <a:t>map</a:t>
            </a:r>
            <a:r>
              <a:rPr lang="zh-CN" altLang="en-US" dirty="0"/>
              <a:t>的宣告方式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524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Map key value</a:t>
            </a:r>
            <a:r>
              <a:rPr lang="zh-CN" altLang="en-US" dirty="0"/>
              <a:t>的</a:t>
            </a:r>
            <a:r>
              <a:rPr lang="en-US" altLang="zh-CN" dirty="0"/>
              <a:t>key</a:t>
            </a:r>
            <a:r>
              <a:rPr lang="zh-CN" altLang="en-US" dirty="0"/>
              <a:t>和</a:t>
            </a:r>
            <a:r>
              <a:rPr lang="en-US" altLang="zh-CN" dirty="0"/>
              <a:t>set</a:t>
            </a:r>
            <a:r>
              <a:rPr lang="zh-CN" altLang="en-US" dirty="0"/>
              <a:t>的特性很像</a:t>
            </a:r>
            <a:r>
              <a:rPr lang="en-US" altLang="zh-CN" dirty="0"/>
              <a:t>,</a:t>
            </a:r>
            <a:r>
              <a:rPr lang="zh-CN" altLang="en-US" dirty="0"/>
              <a:t>都是不能重複</a:t>
            </a:r>
            <a:r>
              <a:rPr lang="en-US" altLang="zh-CN" dirty="0"/>
              <a:t>,</a:t>
            </a:r>
            <a:r>
              <a:rPr lang="zh-TW" altLang="en-US" dirty="0"/>
              <a:t>所以</a:t>
            </a:r>
            <a:r>
              <a:rPr lang="en-US" altLang="zh-TW" dirty="0"/>
              <a:t>one</a:t>
            </a:r>
            <a:r>
              <a:rPr lang="zh-CN" altLang="en-US" dirty="0"/>
              <a:t>一開始對應到</a:t>
            </a:r>
            <a:r>
              <a:rPr lang="en-US" altLang="zh-CN" dirty="0"/>
              <a:t>1,</a:t>
            </a:r>
            <a:r>
              <a:rPr lang="zh-CN" altLang="en-US" dirty="0"/>
              <a:t>後來又一次</a:t>
            </a:r>
            <a:r>
              <a:rPr lang="en-US" altLang="zh-CN" dirty="0"/>
              <a:t>one</a:t>
            </a:r>
            <a:r>
              <a:rPr lang="zh-CN" altLang="en-US" dirty="0"/>
              <a:t>對應到</a:t>
            </a:r>
            <a:r>
              <a:rPr lang="en-US" altLang="zh-CN" dirty="0"/>
              <a:t>5,</a:t>
            </a:r>
            <a:r>
              <a:rPr lang="zh-CN" altLang="en-US" dirty="0"/>
              <a:t>可是最後只有把</a:t>
            </a:r>
            <a:r>
              <a:rPr lang="en-US" altLang="zh-CN" dirty="0"/>
              <a:t>one</a:t>
            </a:r>
            <a:r>
              <a:rPr lang="zh-CN" altLang="en-US" dirty="0"/>
              <a:t>對應到</a:t>
            </a:r>
            <a:r>
              <a:rPr lang="en-US" altLang="zh-CN" dirty="0"/>
              <a:t>5</a:t>
            </a:r>
            <a:r>
              <a:rPr lang="zh-CN" altLang="en-US" dirty="0"/>
              <a:t>的結果印出來</a:t>
            </a:r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160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是物件導向的程式語言，他裡面所有的東西都是物件，不管是基本資料型態，或是資料型態的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52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Anonymous function</a:t>
            </a:r>
            <a:r>
              <a:rPr lang="zh-CN" altLang="en-US" dirty="0"/>
              <a:t>是一種不需要定義函式名字的</a:t>
            </a:r>
            <a:r>
              <a:rPr lang="en-US" altLang="zh-CN" dirty="0"/>
              <a:t>function,</a:t>
            </a:r>
            <a:r>
              <a:rPr lang="zh-CN" altLang="en-US" dirty="0"/>
              <a:t>他和一般的</a:t>
            </a:r>
            <a:r>
              <a:rPr lang="en-US" altLang="zh-CN" dirty="0"/>
              <a:t>function</a:t>
            </a:r>
            <a:r>
              <a:rPr lang="zh-CN" altLang="en-US" dirty="0"/>
              <a:t>很像</a:t>
            </a:r>
            <a:r>
              <a:rPr lang="en-US" altLang="zh-CN" dirty="0"/>
              <a:t>,</a:t>
            </a:r>
            <a:r>
              <a:rPr lang="zh-CN" altLang="en-US" dirty="0"/>
              <a:t>右下角這個就是</a:t>
            </a:r>
            <a:r>
              <a:rPr lang="en-US" altLang="zh-TW" dirty="0"/>
              <a:t>Anonymous function</a:t>
            </a:r>
            <a:r>
              <a:rPr lang="zh-CN" altLang="en-US" dirty="0"/>
              <a:t>的簡化</a:t>
            </a:r>
            <a:r>
              <a:rPr lang="en-US" altLang="zh-CN" dirty="0"/>
              <a:t>,</a:t>
            </a:r>
            <a:r>
              <a:rPr lang="zh-CN" altLang="en-US" dirty="0"/>
              <a:t>小括號裡的是他的</a:t>
            </a:r>
            <a:r>
              <a:rPr lang="en-US" altLang="zh-CN" dirty="0"/>
              <a:t>type</a:t>
            </a:r>
            <a:r>
              <a:rPr lang="zh-CN" altLang="en-US" dirty="0"/>
              <a:t>和參數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大括號裡是實際要做什麼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795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第三行的</a:t>
            </a:r>
            <a:r>
              <a:rPr lang="en-US" altLang="zh-TW" dirty="0" err="1"/>
              <a:t>forEach</a:t>
            </a:r>
            <a:r>
              <a:rPr lang="en-US" altLang="zh-TW" dirty="0"/>
              <a:t> function</a:t>
            </a:r>
            <a:r>
              <a:rPr lang="zh-CN" altLang="en-US" dirty="0"/>
              <a:t>就是</a:t>
            </a:r>
            <a:r>
              <a:rPr lang="en-US" altLang="zh-TW" dirty="0"/>
              <a:t>Anonymous function,</a:t>
            </a:r>
            <a:r>
              <a:rPr lang="zh-CN" altLang="en-US" dirty="0"/>
              <a:t>因為我之前沒有定義</a:t>
            </a:r>
            <a:r>
              <a:rPr lang="en-US" altLang="zh-CN" dirty="0"/>
              <a:t>,</a:t>
            </a:r>
            <a:r>
              <a:rPr lang="zh-CN" altLang="en-US" dirty="0"/>
              <a:t>然後我在它裡面只是印出每個</a:t>
            </a:r>
            <a:r>
              <a:rPr lang="en-US" altLang="zh-CN" dirty="0"/>
              <a:t>index</a:t>
            </a:r>
            <a:r>
              <a:rPr lang="zh-CN" altLang="en-US" dirty="0"/>
              <a:t>的值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5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的函式是</a:t>
            </a:r>
            <a:r>
              <a:rPr lang="en-US" altLang="zh-TW" dirty="0"/>
              <a:t>First class citizen, First class citizen</a:t>
            </a:r>
            <a:r>
              <a:rPr lang="zh-CN" altLang="en-US" dirty="0"/>
              <a:t>的定義就是 </a:t>
            </a:r>
            <a:r>
              <a:rPr lang="en-US" altLang="zh-CN" dirty="0"/>
              <a:t>1. </a:t>
            </a:r>
            <a:r>
              <a:rPr lang="zh-CN" altLang="en-US" dirty="0"/>
              <a:t>可以被存在變數和資料結構裡 </a:t>
            </a:r>
            <a:r>
              <a:rPr lang="en-US" altLang="zh-CN" dirty="0"/>
              <a:t>2.</a:t>
            </a:r>
            <a:r>
              <a:rPr lang="zh-CN" altLang="en-US" dirty="0"/>
              <a:t>可以被當作</a:t>
            </a:r>
            <a:r>
              <a:rPr lang="en-US" altLang="zh-TW" dirty="0"/>
              <a:t>subroutine</a:t>
            </a:r>
          </a:p>
          <a:p>
            <a:r>
              <a:rPr lang="zh-CN" altLang="en-US" dirty="0"/>
              <a:t>的參數或回傳值 </a:t>
            </a:r>
            <a:r>
              <a:rPr lang="en-US" altLang="zh-CN" dirty="0"/>
              <a:t>3.</a:t>
            </a:r>
            <a:r>
              <a:rPr lang="zh-CN" altLang="en-US" dirty="0"/>
              <a:t>可以再</a:t>
            </a:r>
            <a:r>
              <a:rPr lang="en-US" altLang="zh-CN" dirty="0"/>
              <a:t>runtime</a:t>
            </a:r>
            <a:r>
              <a:rPr lang="zh-CN" altLang="en-US" dirty="0"/>
              <a:t>的時候被創建 </a:t>
            </a:r>
            <a:r>
              <a:rPr lang="en-US" altLang="zh-CN" dirty="0"/>
              <a:t>4.</a:t>
            </a:r>
            <a:r>
              <a:rPr lang="zh-CN" altLang="en-US" dirty="0"/>
              <a:t>是獨立的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932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像這裡就是把</a:t>
            </a:r>
            <a:r>
              <a:rPr lang="en-US" altLang="zh-CN" dirty="0" err="1"/>
              <a:t>goodEvening</a:t>
            </a:r>
            <a:r>
              <a:rPr lang="zh-CN" altLang="en-US" dirty="0"/>
              <a:t>這個</a:t>
            </a:r>
            <a:r>
              <a:rPr lang="en-US" altLang="zh-CN" dirty="0"/>
              <a:t>function assign</a:t>
            </a:r>
            <a:r>
              <a:rPr lang="zh-CN" altLang="en-US" dirty="0"/>
              <a:t>給</a:t>
            </a:r>
            <a:r>
              <a:rPr lang="en-US" altLang="zh-CN" dirty="0" err="1"/>
              <a:t>myFunc</a:t>
            </a:r>
            <a:r>
              <a:rPr lang="en-US" altLang="zh-CN" dirty="0"/>
              <a:t>,</a:t>
            </a:r>
            <a:r>
              <a:rPr lang="zh-CN" altLang="en-US" dirty="0"/>
              <a:t>然後再把它當成參數傳到</a:t>
            </a:r>
            <a:r>
              <a:rPr lang="en-US" altLang="zh-CN" dirty="0"/>
              <a:t>loop</a:t>
            </a:r>
            <a:r>
              <a:rPr lang="zh-CN" altLang="en-US" dirty="0"/>
              <a:t>這個</a:t>
            </a:r>
            <a:r>
              <a:rPr lang="en-US" altLang="zh-CN" dirty="0"/>
              <a:t>function</a:t>
            </a:r>
            <a:r>
              <a:rPr lang="zh-CN" altLang="en-US" dirty="0"/>
              <a:t>裡面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570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程式語言就是想要取代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可是因為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的用戶範圍太廣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所以後來偏向發展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application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018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我比較了幾個</a:t>
            </a:r>
            <a:r>
              <a:rPr lang="en-US" altLang="zh-CN" dirty="0"/>
              <a:t>Dart</a:t>
            </a:r>
            <a:r>
              <a:rPr lang="zh-CN" altLang="en-US" dirty="0"/>
              <a:t>和</a:t>
            </a:r>
            <a:r>
              <a:rPr lang="en-US" altLang="zh-CN" dirty="0" err="1"/>
              <a:t>Javascript</a:t>
            </a:r>
            <a:r>
              <a:rPr lang="zh-CN" altLang="en-US" dirty="0"/>
              <a:t>的差異</a:t>
            </a:r>
            <a:r>
              <a:rPr lang="en-US" altLang="zh-CN" dirty="0"/>
              <a:t>,Dart</a:t>
            </a:r>
            <a:r>
              <a:rPr lang="zh-CN" altLang="en-US" dirty="0"/>
              <a:t>是</a:t>
            </a:r>
            <a:r>
              <a:rPr lang="en-US" altLang="zh-CN" dirty="0"/>
              <a:t>class </a:t>
            </a:r>
            <a:r>
              <a:rPr lang="en-US" altLang="zh-CN" dirty="0" err="1"/>
              <a:t>based,Javascript</a:t>
            </a:r>
            <a:r>
              <a:rPr lang="zh-CN" altLang="en-US" dirty="0"/>
              <a:t>是</a:t>
            </a:r>
            <a:r>
              <a:rPr lang="en-US" altLang="zh-CN" dirty="0"/>
              <a:t>prototype based,</a:t>
            </a:r>
            <a:r>
              <a:rPr lang="zh-CN" altLang="en-US" dirty="0"/>
              <a:t>然後</a:t>
            </a:r>
            <a:r>
              <a:rPr lang="en-US" altLang="zh-CN" dirty="0"/>
              <a:t>Dart</a:t>
            </a:r>
            <a:r>
              <a:rPr lang="zh-CN" altLang="en-US" dirty="0"/>
              <a:t>有 </a:t>
            </a:r>
            <a:r>
              <a:rPr lang="en-US" altLang="zh-CN" dirty="0"/>
              <a:t>const</a:t>
            </a:r>
            <a:r>
              <a:rPr lang="zh-CN" altLang="en-US" dirty="0"/>
              <a:t>和 </a:t>
            </a:r>
            <a:r>
              <a:rPr lang="en-US" altLang="zh-CN" dirty="0"/>
              <a:t>final,</a:t>
            </a:r>
            <a:r>
              <a:rPr lang="zh-CN" altLang="en-US" dirty="0"/>
              <a:t>而</a:t>
            </a:r>
            <a:r>
              <a:rPr lang="en-US" altLang="zh-CN" dirty="0" err="1"/>
              <a:t>javascript</a:t>
            </a:r>
            <a:r>
              <a:rPr lang="zh-CN" altLang="en-US" dirty="0"/>
              <a:t>只有</a:t>
            </a:r>
            <a:r>
              <a:rPr lang="en-US" altLang="zh-CN" dirty="0"/>
              <a:t>const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728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Dart</a:t>
            </a:r>
            <a:r>
              <a:rPr lang="zh-CN" altLang="en-US" dirty="0"/>
              <a:t>有</a:t>
            </a:r>
            <a:r>
              <a:rPr lang="en-US" altLang="zh-CN" dirty="0"/>
              <a:t>final</a:t>
            </a:r>
            <a:r>
              <a:rPr lang="zh-CN" altLang="en-US" dirty="0"/>
              <a:t>和</a:t>
            </a:r>
            <a:r>
              <a:rPr lang="en-US" altLang="zh-CN" dirty="0"/>
              <a:t>const,</a:t>
            </a:r>
            <a:r>
              <a:rPr lang="zh-CN" altLang="en-US" dirty="0"/>
              <a:t>這兩個看起來都是不變的意思</a:t>
            </a:r>
            <a:r>
              <a:rPr lang="en-US" altLang="zh-CN" dirty="0"/>
              <a:t>,</a:t>
            </a:r>
            <a:r>
              <a:rPr lang="zh-CN" altLang="en-US" dirty="0"/>
              <a:t>可是他們還是有一些差異</a:t>
            </a:r>
            <a:endParaRPr lang="en-US" altLang="zh-CN" dirty="0"/>
          </a:p>
          <a:p>
            <a:r>
              <a:rPr lang="en-US" altLang="zh-TW" dirty="0"/>
              <a:t>Final</a:t>
            </a:r>
            <a:r>
              <a:rPr lang="zh-CN" altLang="en-US" dirty="0"/>
              <a:t>代表的是</a:t>
            </a:r>
            <a:r>
              <a:rPr lang="en-US" altLang="zh-TW" sz="1200" dirty="0"/>
              <a:t>single-assignment,</a:t>
            </a:r>
            <a:r>
              <a:rPr lang="zh-CN" altLang="en-US" sz="1200" dirty="0"/>
              <a:t>假如宣告一個</a:t>
            </a:r>
            <a:r>
              <a:rPr lang="en-US" altLang="zh-CN" sz="1200" dirty="0"/>
              <a:t>final a,</a:t>
            </a:r>
            <a:r>
              <a:rPr lang="zh-CN" altLang="en-US" sz="1200" dirty="0"/>
              <a:t>那可以</a:t>
            </a:r>
            <a:r>
              <a:rPr lang="en-US" altLang="zh-CN" sz="1200" dirty="0"/>
              <a:t>assign</a:t>
            </a:r>
            <a:r>
              <a:rPr lang="zh-TW" altLang="en-US" sz="1200" dirty="0"/>
              <a:t>給他一個明確的值或變數或</a:t>
            </a:r>
            <a:r>
              <a:rPr lang="en-US" altLang="zh-TW" sz="1200" dirty="0"/>
              <a:t>function</a:t>
            </a:r>
            <a:r>
              <a:rPr lang="zh-CN" altLang="en-US" sz="1200" dirty="0"/>
              <a:t>的回傳值</a:t>
            </a:r>
            <a:r>
              <a:rPr lang="en-US" altLang="zh-CN" sz="1200" dirty="0"/>
              <a:t>,</a:t>
            </a:r>
            <a:r>
              <a:rPr lang="zh-CN" altLang="en-US" sz="1200" dirty="0"/>
              <a:t>可是只能夠</a:t>
            </a:r>
            <a:r>
              <a:rPr lang="en-US" altLang="zh-CN" sz="1200" dirty="0"/>
              <a:t>assign</a:t>
            </a:r>
            <a:r>
              <a:rPr lang="zh-CN" altLang="en-US" sz="1200" dirty="0"/>
              <a:t>他一次</a:t>
            </a:r>
            <a:endParaRPr lang="en-US" altLang="zh-CN" sz="1200" dirty="0"/>
          </a:p>
          <a:p>
            <a:r>
              <a:rPr lang="en-US" altLang="zh-TW" sz="1200" dirty="0"/>
              <a:t>Const</a:t>
            </a:r>
            <a:r>
              <a:rPr lang="zh-CN" altLang="en-US" sz="1200" dirty="0"/>
              <a:t>要在</a:t>
            </a:r>
            <a:r>
              <a:rPr lang="en-US" altLang="zh-CN" sz="1200" dirty="0"/>
              <a:t>compile time</a:t>
            </a:r>
            <a:r>
              <a:rPr lang="zh-CN" altLang="en-US" sz="1200" dirty="0"/>
              <a:t>的時候賦予他一個明確的值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888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這裡是基本</a:t>
            </a:r>
            <a:r>
              <a:rPr lang="en-US" altLang="zh-CN" dirty="0"/>
              <a:t>const</a:t>
            </a:r>
            <a:r>
              <a:rPr lang="zh-CN" altLang="en-US" dirty="0"/>
              <a:t>和</a:t>
            </a:r>
            <a:r>
              <a:rPr lang="en-US" altLang="zh-CN" dirty="0"/>
              <a:t>final</a:t>
            </a:r>
            <a:r>
              <a:rPr lang="zh-CN" altLang="en-US" dirty="0"/>
              <a:t>的宣告和</a:t>
            </a:r>
            <a:r>
              <a:rPr lang="en-US" altLang="zh-CN" dirty="0"/>
              <a:t>assign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EE07-0F28-4CE0-A224-DE78B3B116D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67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01A9DC-C675-42F8-958A-77CEB20C1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818E05-2068-45D4-B737-B93BB11C2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D9D1C-4798-4D0C-8001-E245E92E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2CB394-D2C6-4DC6-97DF-9AE582406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348B7A-663A-4D5C-915A-1D86F653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25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FE9E0-3467-4541-AA68-29585A64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19E5E4-B27E-458D-A807-0579ED888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CB00-4E0C-4CC7-996F-6DF2D8BA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294715-66EA-427B-82B3-F281024A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1ECEB9-8B2D-4D00-9213-62C7131D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63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16D787-8086-4137-B1CF-15951DAA0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7FC66-D573-47FC-822C-6A7DC5B85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437314-AF95-41FB-BF43-156B713A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5311C1-221E-48CE-B7CA-751C11C6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1E06C3-47EB-423A-B0B1-9211A477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83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5D8D3-B4EA-45C7-AFBC-0DA6B747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9C471-3D58-476C-96A9-36170AE5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C1D87C-391E-45CD-B998-5DF08D9C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75BCF0-3E42-4F54-B7E5-C4E644BD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533030-BB23-47DF-867F-E5B2F899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02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6E533-367B-4014-8DB8-625B95790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D7FEDE-54C0-430F-98D8-2FC3FC22C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B02409-0BDE-4567-9965-2850682FC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47D879-7B02-40C5-BAE6-2F6B25EA0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EB839C-E968-4892-A1D6-F50A684D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581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5119E-1EE8-49E3-96EC-2CF74DC2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9D68C2-471C-4BC0-80E3-72E186178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109E2A-BF67-4452-A8FD-14E615316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B39EEB-4502-462D-ADE2-86D73344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5F4AED-2720-476F-A4D7-6525E472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FDD6B2D-880D-4249-A82A-CAABECB9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7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705087-8F6F-4EB0-8C26-E3F7CA2E7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0A0281-826D-4CB9-9FFD-6B75705D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F222B2-E113-48CC-843A-979685C34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5EFEEE6-95BB-4A44-97CD-089A806AA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1DE7B7B-DCAE-47F9-82DD-262C731B1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C9DB1FF-31AD-4228-AA82-37CD716A6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DABC17-BA81-45AC-8868-E76A4C44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B5D1299-E36F-4789-AE80-A3BCF395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63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EE9744-1B5F-4578-B12D-AFDFA4F8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253D8A-1E1D-4F7D-8CC5-4B0B5F11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DA2FE06-5743-4D24-9434-DF9E16A9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BA5E30-A3E0-4742-80B8-E3C74AB7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56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F30FC13-9A56-4084-A05B-B575E958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7E63031-18A2-4C46-95D1-B460663F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C229EE-ACDE-4FAF-9560-05AC523F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200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1CAC4-4E34-44DA-96BF-90F055A6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02C40E-9DBF-4306-B525-D024AAD15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FC31B0-9F24-4D3D-A30C-27F875BB9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9329C7-8639-4CC4-8E91-678DF3C6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56A07F-E92E-45E6-A86C-92EA5D36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E6E232-682E-4373-9FA2-3D9F722A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61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FA9D5-5236-4FA8-A9C6-C3E601F57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C2E0B73-D869-4855-810A-76CFD1529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C5215F7-81D8-4022-97BC-FBD64CD9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1365D5-9404-4191-B5B9-65050F8E6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BEE5D1-C505-4017-A5AF-D35C40D1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B0580E-47AF-4B23-88A3-AEB66833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3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0DD1F4-E667-4C75-8DD2-86332A98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8940C3-F9A7-4026-974F-DC3206338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DC1080-6ADE-4ED5-9B07-9275EE3201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C82CA-5FE1-4918-8C55-1F27AC5A010F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89E640-AD9C-4FA7-B109-1683EF34B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663C1D-CAEB-49A4-9090-DB75FEB33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0B834-2BC0-4674-AF06-FD64CA9138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2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57C79-B892-4588-9A20-950FFC9AF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Dart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49D8BF3-CFBB-4BE4-B64B-A33B9ED6F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第二十五組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2681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3B494C72-8119-4772-B50A-DF32D722CB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Const  vs  final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CE75598-8115-4419-B4A3-212CD053E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3339" r="78707" b="42388"/>
          <a:stretch/>
        </p:blipFill>
        <p:spPr>
          <a:xfrm>
            <a:off x="954516" y="1690688"/>
            <a:ext cx="4709312" cy="4263798"/>
          </a:xfrm>
          <a:prstGeom prst="rect">
            <a:avLst/>
          </a:prstGeom>
        </p:spPr>
      </p:pic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E3A6D718-0550-485F-BDDD-3CC9FA489F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991" t="21338" r="30581" b="69656"/>
          <a:stretch/>
        </p:blipFill>
        <p:spPr>
          <a:xfrm>
            <a:off x="7195457" y="4278087"/>
            <a:ext cx="3079445" cy="1654628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702F87A2-868A-4D05-A662-A50AC7B48A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2"/>
    </mc:Choice>
    <mc:Fallback xmlns="">
      <p:transition spd="slow" advTm="6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25EDB980-EC90-49D3-A0D5-D118622E0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Const  vs  final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0BECCEA-0037-4626-AE4B-47C64ADE2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2588" r="82084" b="44139"/>
          <a:stretch/>
        </p:blipFill>
        <p:spPr>
          <a:xfrm>
            <a:off x="1019830" y="1690688"/>
            <a:ext cx="4314170" cy="4506819"/>
          </a:xfrm>
          <a:prstGeom prst="rect">
            <a:avLst/>
          </a:prstGeom>
        </p:spPr>
      </p:pic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6C45B708-4BFF-44C3-8EBF-5DA79A59D2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50" t="85381" r="5955" b="9866"/>
          <a:stretch/>
        </p:blipFill>
        <p:spPr>
          <a:xfrm>
            <a:off x="5812974" y="5623036"/>
            <a:ext cx="5909731" cy="462077"/>
          </a:xfrm>
          <a:prstGeom prst="rect">
            <a:avLst/>
          </a:prstGeom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D9373806-6798-416E-A757-D0F52157A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4"/>
    </mc:Choice>
    <mc:Fallback xmlns="">
      <p:transition spd="slow" advTm="12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15F5CB3F-201E-4663-A41B-01C902C4E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Const  vs  final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94202C6-1CA0-42B5-A5FA-0A6FE8C92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7592" r="84054" b="45390"/>
          <a:stretch/>
        </p:blipFill>
        <p:spPr>
          <a:xfrm>
            <a:off x="838200" y="1948545"/>
            <a:ext cx="4147457" cy="39529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5A788E-3177-44D8-A289-FA67F09D63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804" t="86052" r="3393" b="10794"/>
          <a:stretch/>
        </p:blipFill>
        <p:spPr>
          <a:xfrm>
            <a:off x="5716179" y="5607558"/>
            <a:ext cx="5931535" cy="293914"/>
          </a:xfrm>
          <a:prstGeom prst="rect">
            <a:avLst/>
          </a:prstGeom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704730D6-F091-4D1C-9DB3-0378DAFD9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3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5"/>
    </mc:Choice>
    <mc:Fallback>
      <p:transition spd="slow" advTm="3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279C5F0-5AFA-40FA-825F-0FE30429A0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Const  vs  final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843CE0B-F4EA-4E2F-B757-3DC29F1F7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7842" r="87994" b="47642"/>
          <a:stretch/>
        </p:blipFill>
        <p:spPr>
          <a:xfrm>
            <a:off x="1063372" y="2002969"/>
            <a:ext cx="3487409" cy="4005943"/>
          </a:xfrm>
          <a:prstGeom prst="rect">
            <a:avLst/>
          </a:prstGeo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39B4DD8A-CA89-434A-A67B-24900F6F0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28" t="20587" r="31847" b="69657"/>
          <a:stretch/>
        </p:blipFill>
        <p:spPr>
          <a:xfrm>
            <a:off x="6792685" y="4397827"/>
            <a:ext cx="2561216" cy="1611085"/>
          </a:xfrm>
          <a:prstGeom prst="rect">
            <a:avLst/>
          </a:prstGeom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A85CFCE0-D4C7-4D58-A32A-2BE5C0A23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8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2"/>
    </mc:Choice>
    <mc:Fallback>
      <p:transition spd="slow" advTm="6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FAE6B6-8D12-4F77-A19F-F608BAE55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618796"/>
            <a:ext cx="10515600" cy="4351338"/>
          </a:xfrm>
        </p:spPr>
        <p:txBody>
          <a:bodyPr/>
          <a:lstStyle/>
          <a:p>
            <a:r>
              <a:rPr lang="en-US" altLang="zh-TW" b="1" dirty="0"/>
              <a:t>block-scoped</a:t>
            </a:r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09DFB66-17F2-4A03-9642-65E52FDE548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Const  vs  final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4F84875-E7A9-4CFD-8CDE-0A3EFCBE6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365" r="82232" b="42540"/>
          <a:stretch/>
        </p:blipFill>
        <p:spPr>
          <a:xfrm>
            <a:off x="1273628" y="2275147"/>
            <a:ext cx="3668486" cy="32629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4AA75E-39D6-41A2-BBFF-55AEA7B6F2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803" t="85873" r="18661" b="11429"/>
          <a:stretch/>
        </p:blipFill>
        <p:spPr>
          <a:xfrm>
            <a:off x="1273628" y="5970135"/>
            <a:ext cx="3668486" cy="2711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9AF118-91FA-4B78-BF80-D5C0621D1C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29365" r="82233" b="40635"/>
          <a:stretch/>
        </p:blipFill>
        <p:spPr>
          <a:xfrm>
            <a:off x="6705601" y="2260710"/>
            <a:ext cx="3450771" cy="32773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1F26FE9-35B1-4D38-B6B1-54BCCD62BD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803" t="85873" r="18661" b="11429"/>
          <a:stretch/>
        </p:blipFill>
        <p:spPr>
          <a:xfrm>
            <a:off x="6596743" y="5955697"/>
            <a:ext cx="3668486" cy="271152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3E3677F0-B4D0-4CCC-A096-E5B790FA3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5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6"/>
    </mc:Choice>
    <mc:Fallback xmlns="">
      <p:transition spd="slow" advTm="12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30861F-2834-4C09-B854-0C202255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  vs const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D5D858-3CE6-4943-B6F5-89A20EC3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Dart: be determined entirely at compile time </a:t>
            </a:r>
          </a:p>
          <a:p>
            <a:pPr marL="0" indent="0">
              <a:buNone/>
            </a:pPr>
            <a:r>
              <a:rPr lang="en-US" altLang="zh-TW" sz="3600" dirty="0"/>
              <a:t>	    Const modifies *values*.</a:t>
            </a:r>
          </a:p>
          <a:p>
            <a:pPr marL="0" indent="0">
              <a:buNone/>
            </a:pPr>
            <a:endParaRPr lang="en-US" altLang="zh-TW" sz="3600" dirty="0"/>
          </a:p>
          <a:p>
            <a:pPr marL="0" indent="0">
              <a:buNone/>
            </a:pPr>
            <a:endParaRPr lang="en-US" altLang="zh-TW" sz="3600" dirty="0"/>
          </a:p>
          <a:p>
            <a:r>
              <a:rPr lang="en-US" altLang="zh-TW" sz="3600" dirty="0" err="1"/>
              <a:t>Javascript</a:t>
            </a:r>
            <a:r>
              <a:rPr lang="en-US" altLang="zh-TW" sz="3600" dirty="0"/>
              <a:t>: Like final in Dart</a:t>
            </a:r>
          </a:p>
          <a:p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B7D57BFD-1C0F-4541-8928-0108DE514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0"/>
    </mc:Choice>
    <mc:Fallback xmlns="">
      <p:transition spd="slow" advTm="14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B0D840D3-2B92-410E-B557-61173AD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0" y="411688"/>
            <a:ext cx="10364451" cy="1596177"/>
          </a:xfrm>
        </p:spPr>
        <p:txBody>
          <a:bodyPr/>
          <a:lstStyle/>
          <a:p>
            <a:r>
              <a:rPr lang="en-US" altLang="zh-TW" dirty="0"/>
              <a:t>const  vs const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0DA302B-C7CF-4018-87CC-6BB5F50DD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1161" t="29843" r="38039" b="9866"/>
          <a:stretch/>
        </p:blipFill>
        <p:spPr>
          <a:xfrm>
            <a:off x="936170" y="1578429"/>
            <a:ext cx="6832206" cy="4561114"/>
          </a:xfrm>
          <a:prstGeom prst="rect">
            <a:avLst/>
          </a:prstGeom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2878A227-C6C2-446F-A010-B5996B852F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6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8"/>
    </mc:Choice>
    <mc:Fallback xmlns="">
      <p:transition spd="slow" advTm="7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3E40B-07F6-4D28-A890-0D9A67E0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18" y="262783"/>
            <a:ext cx="10364451" cy="1596177"/>
          </a:xfrm>
        </p:spPr>
        <p:txBody>
          <a:bodyPr/>
          <a:lstStyle/>
          <a:p>
            <a:r>
              <a:rPr lang="en-US" altLang="zh-TW" dirty="0"/>
              <a:t>Dart --- </a:t>
            </a:r>
            <a:r>
              <a:rPr lang="en-US" altLang="zh-TW" dirty="0" err="1"/>
              <a:t>list,set,map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C8445BA-0CCC-4BE2-A334-049488A7F9F8}"/>
              </a:ext>
            </a:extLst>
          </p:cNvPr>
          <p:cNvSpPr/>
          <p:nvPr/>
        </p:nvSpPr>
        <p:spPr>
          <a:xfrm>
            <a:off x="4572000" y="1690688"/>
            <a:ext cx="2080726" cy="12596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500" dirty="0"/>
              <a:t>List</a:t>
            </a:r>
            <a:endParaRPr lang="zh-TW" altLang="en-US" sz="35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D01288C-CAC2-4A1F-87A4-72F59BAF4216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5612363" y="2950321"/>
            <a:ext cx="1" cy="781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70017A2-050A-4936-A79A-735F082AB790}"/>
              </a:ext>
            </a:extLst>
          </p:cNvPr>
          <p:cNvCxnSpPr>
            <a:cxnSpLocks/>
          </p:cNvCxnSpPr>
          <p:nvPr/>
        </p:nvCxnSpPr>
        <p:spPr>
          <a:xfrm>
            <a:off x="5952931" y="4275884"/>
            <a:ext cx="765110" cy="370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2384D03-7A6F-4BCF-959C-2659197222AB}"/>
              </a:ext>
            </a:extLst>
          </p:cNvPr>
          <p:cNvCxnSpPr>
            <a:cxnSpLocks/>
          </p:cNvCxnSpPr>
          <p:nvPr/>
        </p:nvCxnSpPr>
        <p:spPr>
          <a:xfrm flipH="1">
            <a:off x="4326294" y="4275884"/>
            <a:ext cx="1001486" cy="3707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4B223F2-5F43-4AD7-88EB-984448B163C6}"/>
              </a:ext>
            </a:extLst>
          </p:cNvPr>
          <p:cNvSpPr/>
          <p:nvPr/>
        </p:nvSpPr>
        <p:spPr>
          <a:xfrm>
            <a:off x="5197152" y="3732245"/>
            <a:ext cx="830423" cy="6282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Dart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EEE818E-69C5-48EE-B284-36B69EEC6B7B}"/>
              </a:ext>
            </a:extLst>
          </p:cNvPr>
          <p:cNvSpPr/>
          <p:nvPr/>
        </p:nvSpPr>
        <p:spPr>
          <a:xfrm>
            <a:off x="6652726" y="4519125"/>
            <a:ext cx="2080726" cy="12596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500" dirty="0"/>
              <a:t>Map</a:t>
            </a:r>
            <a:endParaRPr lang="zh-TW" altLang="en-US" sz="35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DD456F-517C-46DB-8522-7BDBA3D3A5D0}"/>
              </a:ext>
            </a:extLst>
          </p:cNvPr>
          <p:cNvSpPr/>
          <p:nvPr/>
        </p:nvSpPr>
        <p:spPr>
          <a:xfrm>
            <a:off x="2245568" y="4519126"/>
            <a:ext cx="2080726" cy="12596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500" dirty="0"/>
              <a:t>Set</a:t>
            </a:r>
            <a:endParaRPr lang="zh-TW" altLang="en-US" sz="3500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B1260310-8E36-41A1-A071-6C66379EB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9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5"/>
    </mc:Choice>
    <mc:Fallback xmlns="">
      <p:transition spd="slow" advTm="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F0241-E117-4CD1-A680-6CC52575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8735-85EF-413F-BB8B-A4715A4F3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0" dirty="0"/>
              <a:t>array</a:t>
            </a:r>
            <a:r>
              <a:rPr lang="en-US" altLang="zh-TW" sz="20000" dirty="0">
                <a:latin typeface="+mn-ea"/>
              </a:rPr>
              <a:t>?</a:t>
            </a:r>
            <a:endParaRPr lang="zh-TW" altLang="en-US" sz="20000" dirty="0">
              <a:latin typeface="+mn-ea"/>
            </a:endParaRP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F7CA085E-00CB-4FD9-B96E-614850EC9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1"/>
    </mc:Choice>
    <mc:Fallback xmlns="">
      <p:transition spd="slow" advTm="2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EA7B6-DDDB-4D46-B24C-CBD731B8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38FE61-210A-4488-882C-89286C170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Declaring a list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089843-480F-451E-A200-F234D40DF4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43" t="27518" r="43191" b="69220"/>
          <a:stretch/>
        </p:blipFill>
        <p:spPr>
          <a:xfrm>
            <a:off x="838200" y="3025302"/>
            <a:ext cx="9756843" cy="807395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ACDD458-B1AB-4ABE-8E78-8710E4FFA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8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8"/>
    </mc:Choice>
    <mc:Fallback xmlns="">
      <p:transition spd="slow" advTm="5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ãgoogleãçåçæå°çµæ">
            <a:extLst>
              <a:ext uri="{FF2B5EF4-FFF2-40B4-BE49-F238E27FC236}">
                <a16:creationId xmlns:a16="http://schemas.microsoft.com/office/drawing/2014/main" id="{F6A35888-9F15-4570-B77C-885384C2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750" r="96000">
                        <a14:foregroundMark x1="3750" y1="10444" x2="3750" y2="10444"/>
                        <a14:foregroundMark x1="28000" y1="57556" x2="30000" y2="65778"/>
                        <a14:foregroundMark x1="45625" y1="50444" x2="45625" y2="50444"/>
                        <a14:foregroundMark x1="65375" y1="42444" x2="65375" y2="42444"/>
                        <a14:foregroundMark x1="80375" y1="31556" x2="80375" y2="31556"/>
                        <a14:foregroundMark x1="96000" y1="48000" x2="96000" y2="48000"/>
                        <a14:foregroundMark x1="81500" y1="31111" x2="81500" y2="31111"/>
                        <a14:foregroundMark x1="45625" y1="48444" x2="45625" y2="48444"/>
                        <a14:foregroundMark x1="28250" y1="41556" x2="28250" y2="41556"/>
                        <a14:foregroundMark x1="31000" y1="41333" x2="31000" y2="41333"/>
                        <a14:foregroundMark x1="32250" y1="42000" x2="32250" y2="42000"/>
                        <a14:foregroundMark x1="3000" y1="51778" x2="3000" y2="51778"/>
                        <a14:foregroundMark x1="6875" y1="23333" x2="6875" y2="23333"/>
                        <a14:foregroundMark x1="3750" y1="11778" x2="3750" y2="11778"/>
                        <a14:foregroundMark x1="4750" y1="12222" x2="4750" y2="12222"/>
                        <a14:foregroundMark x1="2750" y1="10444" x2="2750" y2="10444"/>
                        <a14:foregroundMark x1="23250" y1="40667" x2="23250" y2="40667"/>
                        <a14:foregroundMark x1="22875" y1="40889" x2="22875" y2="4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42" y="3503386"/>
            <a:ext cx="5963758" cy="335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2DF0FEB-B05D-44C0-BF23-F4A86AAAD53B}"/>
              </a:ext>
            </a:extLst>
          </p:cNvPr>
          <p:cNvSpPr txBox="1"/>
          <p:nvPr/>
        </p:nvSpPr>
        <p:spPr>
          <a:xfrm>
            <a:off x="924129" y="695434"/>
            <a:ext cx="19066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dirty="0"/>
              <a:t>簡介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FCCB6DD-73C6-47F9-92CA-D38DCD83F582}"/>
              </a:ext>
            </a:extLst>
          </p:cNvPr>
          <p:cNvSpPr txBox="1"/>
          <p:nvPr/>
        </p:nvSpPr>
        <p:spPr>
          <a:xfrm>
            <a:off x="1055913" y="1570736"/>
            <a:ext cx="521425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500" dirty="0"/>
              <a:t>web</a:t>
            </a:r>
            <a:r>
              <a:rPr lang="zh-CN" altLang="en-US" sz="3500" dirty="0"/>
              <a:t>程式語言</a:t>
            </a:r>
            <a:endParaRPr lang="en-US" altLang="zh-CN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500" dirty="0"/>
              <a:t>獨立</a:t>
            </a:r>
            <a:r>
              <a:rPr lang="en-US" altLang="zh-CN" sz="3500" dirty="0"/>
              <a:t>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500" dirty="0"/>
              <a:t>Syntax: Java, C++, C# ...</a:t>
            </a:r>
          </a:p>
          <a:p>
            <a:endParaRPr lang="en-US" altLang="zh-TW" sz="3500" dirty="0"/>
          </a:p>
          <a:p>
            <a:endParaRPr lang="zh-TW" altLang="en-US" sz="3500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3744AAF2-922F-43C0-BB39-879C986FA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4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8"/>
    </mc:Choice>
    <mc:Fallback xmlns="">
      <p:transition spd="slow" advTm="15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564A24-0750-46D6-9364-B0FC76C4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B1C11F-C7BB-4137-8BFC-BE027B75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Initializing a list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8867D0-2199-43E2-A2FA-7CD72C8D0E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82" t="45958" r="42234" b="51205"/>
          <a:stretch/>
        </p:blipFill>
        <p:spPr>
          <a:xfrm>
            <a:off x="838200" y="3030166"/>
            <a:ext cx="10515600" cy="797668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60203B73-AEB3-4B78-A6C4-CD750385F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"/>
    </mc:Choice>
    <mc:Fallback xmlns="">
      <p:transition spd="slow" advTm="2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DC143-F6D2-48C7-BD65-CD4AA4D0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A5B8CBF-9B2C-4988-B006-3494400AA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9294" t="75411" r="52347" b="21236"/>
          <a:stretch/>
        </p:blipFill>
        <p:spPr>
          <a:xfrm>
            <a:off x="838200" y="5262664"/>
            <a:ext cx="5586266" cy="57393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B64CC95-8999-41A3-9DB9-BE45EAB388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82" t="56312" r="53085" b="29504"/>
          <a:stretch/>
        </p:blipFill>
        <p:spPr>
          <a:xfrm>
            <a:off x="908859" y="1890392"/>
            <a:ext cx="4665089" cy="2110902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F20C8A46-1752-4003-8287-34E924B2F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9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"/>
    </mc:Choice>
    <mc:Fallback xmlns="">
      <p:transition spd="slow" advTm="4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71020-64DE-49C6-A926-58455508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78" y="487888"/>
            <a:ext cx="10364451" cy="1596177"/>
          </a:xfrm>
        </p:spPr>
        <p:txBody>
          <a:bodyPr/>
          <a:lstStyle/>
          <a:p>
            <a:r>
              <a:rPr lang="en-US" altLang="zh-TW" dirty="0"/>
              <a:t>List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ABAFB0-58C1-4133-9791-F4BD7E3B3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9167" t="63563" r="54988" b="24365"/>
          <a:stretch/>
        </p:blipFill>
        <p:spPr>
          <a:xfrm>
            <a:off x="950071" y="1828800"/>
            <a:ext cx="5061621" cy="21692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353A099-2396-45D2-92B6-6D80EFDF1C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62" t="58298" r="61303" b="38440"/>
          <a:stretch/>
        </p:blipFill>
        <p:spPr>
          <a:xfrm>
            <a:off x="950071" y="4854102"/>
            <a:ext cx="3122578" cy="61384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5E20CD00-AFA1-4855-BD16-8DE622F23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0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3"/>
    </mc:Choice>
    <mc:Fallback xmlns="">
      <p:transition spd="slow" advTm="3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4E2C8-FF7F-4841-A731-1211C891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66117"/>
            <a:ext cx="10364451" cy="1596177"/>
          </a:xfrm>
        </p:spPr>
        <p:txBody>
          <a:bodyPr/>
          <a:lstStyle/>
          <a:p>
            <a:r>
              <a:rPr lang="en-US" altLang="zh-TW" dirty="0"/>
              <a:t>Set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0526D3A-2537-414B-8631-7F251AEB1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5558" r="74479" b="50969"/>
          <a:stretch/>
        </p:blipFill>
        <p:spPr>
          <a:xfrm>
            <a:off x="1041371" y="1668293"/>
            <a:ext cx="6040366" cy="31251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8AFB838-9693-48B6-8EE9-41714DEE80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921" t="80220" r="3218" b="10072"/>
          <a:stretch/>
        </p:blipFill>
        <p:spPr>
          <a:xfrm>
            <a:off x="1041371" y="5041145"/>
            <a:ext cx="6945038" cy="1028743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36A639E9-EE7A-4586-9FEE-5114719648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8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0"/>
    </mc:Choice>
    <mc:Fallback xmlns="">
      <p:transition spd="slow" advTm="8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D2819-1CE9-4242-AC79-70C41FDA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88D3C90-F163-4704-8A05-E7813E39A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5111" r="82024" b="54322"/>
          <a:stretch/>
        </p:blipFill>
        <p:spPr>
          <a:xfrm>
            <a:off x="992732" y="1760707"/>
            <a:ext cx="4262316" cy="2743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587404-B907-40F3-B551-70FC4ADE96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920" t="21986" r="31702" b="70922"/>
          <a:stretch/>
        </p:blipFill>
        <p:spPr>
          <a:xfrm>
            <a:off x="992732" y="4990290"/>
            <a:ext cx="2349225" cy="1118680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88EBB98-4EEB-4AF3-8DE9-4A075C938F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5"/>
    </mc:Choice>
    <mc:Fallback xmlns="">
      <p:transition spd="slow" advTm="9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FC1FA-0786-4407-A971-5BDD4654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F0D431C-41D0-4A6B-8CAA-5C02EC3EB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3770" r="81395" b="54098"/>
          <a:stretch/>
        </p:blipFill>
        <p:spPr>
          <a:xfrm>
            <a:off x="838200" y="1799616"/>
            <a:ext cx="4128567" cy="276265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A271DA-81F5-4CEA-9BF3-3AEABAD058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081" t="21986" r="31542" b="69503"/>
          <a:stretch/>
        </p:blipFill>
        <p:spPr>
          <a:xfrm>
            <a:off x="838200" y="5058381"/>
            <a:ext cx="2227634" cy="1272937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968ED14-AB6B-42C4-A964-E4C99AB24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2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0"/>
    </mc:Choice>
    <mc:Fallback xmlns="">
      <p:transition spd="slow" advTm="3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236EF-A1BC-4AF0-9465-57F3267F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EC9CBE-B713-4DB3-9F41-FCB0196B1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An collection of Key-Value Pair</a:t>
            </a:r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AE2F0DC2-7A02-41C9-9A9A-324A5225E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3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4"/>
    </mc:Choice>
    <mc:Fallback xmlns="">
      <p:transition spd="slow" advTm="3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E0A340-A044-438D-8057-2586A5D3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313BCBD-1B99-4B06-BC6A-6E1CA7FAF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4440" r="81647" b="51863"/>
          <a:stretch/>
        </p:blipFill>
        <p:spPr>
          <a:xfrm>
            <a:off x="838200" y="1690687"/>
            <a:ext cx="4298004" cy="31215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B79DB71-EDAD-497D-9F97-92AB62DB93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319" t="22128" r="13750" b="72765"/>
          <a:stretch/>
        </p:blipFill>
        <p:spPr>
          <a:xfrm>
            <a:off x="838200" y="5196496"/>
            <a:ext cx="6569029" cy="727649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188E549-1CA7-452C-8CD8-737CAB0A0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2"/>
    </mc:Choice>
    <mc:Fallback xmlns="">
      <p:transition spd="slow" advTm="4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E92D9-0D60-4332-B62E-0F8B28C3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6ED8705-F141-433C-918E-2E9E4A69E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5306" r="69827" b="48538"/>
          <a:stretch/>
        </p:blipFill>
        <p:spPr>
          <a:xfrm>
            <a:off x="838200" y="1715007"/>
            <a:ext cx="5360474" cy="26138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F08371-25BD-4A4D-AFA5-EBFEFE5C18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282" t="20993" r="25160" b="64822"/>
          <a:stretch/>
        </p:blipFill>
        <p:spPr>
          <a:xfrm>
            <a:off x="838200" y="4601183"/>
            <a:ext cx="2693590" cy="1381328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1895D168-2752-4331-9EE8-324FC7D5C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7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3"/>
    </mc:Choice>
    <mc:Fallback xmlns="">
      <p:transition spd="slow" advTm="3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F253E9-BB76-46F3-A0CD-6EDCA87E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Map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5D07FD7-5AA9-4316-9CC1-286A2AE1B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4888" r="69198" b="44649"/>
          <a:stretch/>
        </p:blipFill>
        <p:spPr>
          <a:xfrm>
            <a:off x="838200" y="1595336"/>
            <a:ext cx="5333215" cy="29669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A6E34C-BA4B-46E7-AF3D-50901B9A3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60" t="20709" r="25798" b="66808"/>
          <a:stretch/>
        </p:blipFill>
        <p:spPr>
          <a:xfrm>
            <a:off x="838199" y="4834647"/>
            <a:ext cx="3410673" cy="1658228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0AE89DE0-B1DA-49F2-9AB3-20A43167D4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7"/>
    </mc:Choice>
    <mc:Fallback xmlns="">
      <p:transition spd="slow" advTm="13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D1FD3-9BD1-4753-8008-0C1E6B36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Picture 6" descr="ãoopãçåçæå°çµæ">
            <a:extLst>
              <a:ext uri="{FF2B5EF4-FFF2-40B4-BE49-F238E27FC236}">
                <a16:creationId xmlns:a16="http://schemas.microsoft.com/office/drawing/2014/main" id="{FFCC4BAA-24C3-4C2A-AE11-1796A73563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" y="3082812"/>
            <a:ext cx="7429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38956B9-C610-419B-AF74-7EA6828E8C0C}"/>
              </a:ext>
            </a:extLst>
          </p:cNvPr>
          <p:cNvSpPr txBox="1"/>
          <p:nvPr/>
        </p:nvSpPr>
        <p:spPr>
          <a:xfrm>
            <a:off x="838200" y="1755808"/>
            <a:ext cx="40277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500" dirty="0"/>
              <a:t>Everything is object</a:t>
            </a:r>
          </a:p>
          <a:p>
            <a:r>
              <a:rPr lang="en-US" altLang="zh-TW" sz="3500" dirty="0"/>
              <a:t>   </a:t>
            </a:r>
            <a:endParaRPr lang="zh-TW" altLang="en-US" sz="3500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8D9FFBC5-946F-4999-B497-B5249EC822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8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8"/>
    </mc:Choice>
    <mc:Fallback xmlns="">
      <p:transition spd="slow" advTm="9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71341E-D1F8-407B-B261-351F65D9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Anonymous function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BA3FDAA-ED8B-4F20-81DF-6B7863D5F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8338" t="40100" r="66183" b="50894"/>
          <a:stretch/>
        </p:blipFill>
        <p:spPr>
          <a:xfrm>
            <a:off x="6290624" y="4551574"/>
            <a:ext cx="5441795" cy="1780956"/>
          </a:xfrm>
          <a:prstGeom prst="rect">
            <a:avLst/>
          </a:prstGeom>
          <a:ln w="63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FE55CC7-972C-4F76-9809-5EBC245B6554}"/>
              </a:ext>
            </a:extLst>
          </p:cNvPr>
          <p:cNvSpPr txBox="1"/>
          <p:nvPr/>
        </p:nvSpPr>
        <p:spPr>
          <a:xfrm>
            <a:off x="990600" y="1462089"/>
            <a:ext cx="712092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dirty="0"/>
              <a:t>can also create a nameless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600" dirty="0"/>
              <a:t>similar to a named function</a:t>
            </a:r>
          </a:p>
          <a:p>
            <a:r>
              <a:rPr lang="en-US" altLang="zh-TW" sz="3600" dirty="0"/>
              <a:t>      ---zero or more parameters</a:t>
            </a:r>
          </a:p>
          <a:p>
            <a:r>
              <a:rPr lang="en-US" altLang="zh-TW" sz="3600" dirty="0"/>
              <a:t>      ---separated by commas </a:t>
            </a:r>
          </a:p>
          <a:p>
            <a:r>
              <a:rPr lang="en-US" altLang="zh-TW" sz="3600" dirty="0"/>
              <a:t>      ---optional type annotations</a:t>
            </a:r>
          </a:p>
          <a:p>
            <a:r>
              <a:rPr lang="en-US" altLang="zh-TW" sz="3600" dirty="0"/>
              <a:t>      ---between parentheses</a:t>
            </a:r>
            <a:endParaRPr lang="zh-TW" altLang="en-US" sz="3600" dirty="0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CBC918C4-42DF-42AC-8A3D-3D38395DE2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99"/>
    </mc:Choice>
    <mc:Fallback>
      <p:transition spd="slow" advTm="15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DF9B630-4C69-4F4E-B079-300A2B899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26" t="25340" r="70123" b="56398"/>
          <a:stretch/>
        </p:blipFill>
        <p:spPr>
          <a:xfrm>
            <a:off x="1132114" y="1843088"/>
            <a:ext cx="6127968" cy="213019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A20015EA-7300-46F4-8C02-815FB7886FE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Anonymous functions</a:t>
            </a:r>
            <a:br>
              <a:rPr lang="en-US" altLang="zh-TW"/>
            </a:br>
            <a:endParaRPr lang="zh-TW" altLang="en-US" dirty="0"/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FFE79AEC-E446-4227-BD53-D110FFA94A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50" t="20881" r="31566" b="66110"/>
          <a:stretch/>
        </p:blipFill>
        <p:spPr>
          <a:xfrm>
            <a:off x="1132114" y="4308439"/>
            <a:ext cx="2547257" cy="2171438"/>
          </a:xfrm>
          <a:prstGeom prst="rect">
            <a:avLst/>
          </a:prstGeom>
        </p:spPr>
      </p:pic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5927EA36-A1BE-4EFF-9BF6-6C2FA2B294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9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80"/>
    </mc:Choice>
    <mc:Fallback>
      <p:transition spd="slow" advTm="9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D46B2-25B4-445E-A65D-FA7B17D5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class citizen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533B5-9EF4-4C6B-9923-1D3361A4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zh-TW" dirty="0"/>
              <a:t>can be stored in variables and data structures</a:t>
            </a:r>
          </a:p>
          <a:p>
            <a:pPr fontAlgn="base"/>
            <a:endParaRPr lang="en-US" altLang="zh-TW" sz="500" dirty="0"/>
          </a:p>
          <a:p>
            <a:pPr fontAlgn="base"/>
            <a:r>
              <a:rPr lang="en-US" altLang="zh-TW" dirty="0"/>
              <a:t>can be passed as a parameter to a subroutine</a:t>
            </a:r>
          </a:p>
          <a:p>
            <a:pPr marL="0" indent="0" fontAlgn="base">
              <a:buNone/>
            </a:pPr>
            <a:endParaRPr lang="en-US" altLang="zh-TW" sz="500" dirty="0"/>
          </a:p>
          <a:p>
            <a:pPr fontAlgn="base"/>
            <a:r>
              <a:rPr lang="en-US" altLang="zh-TW" dirty="0"/>
              <a:t>can be returned as the result of a subroutine</a:t>
            </a:r>
          </a:p>
          <a:p>
            <a:pPr marL="0" indent="0" fontAlgn="base">
              <a:buNone/>
            </a:pPr>
            <a:endParaRPr lang="en-US" altLang="zh-TW" sz="500" dirty="0"/>
          </a:p>
          <a:p>
            <a:pPr fontAlgn="base"/>
            <a:r>
              <a:rPr lang="en-US" altLang="zh-TW" dirty="0"/>
              <a:t>can be constructed at runtime</a:t>
            </a:r>
          </a:p>
          <a:p>
            <a:pPr marL="0" indent="0" fontAlgn="base">
              <a:buNone/>
            </a:pPr>
            <a:endParaRPr lang="en-US" altLang="zh-TW" sz="500" dirty="0"/>
          </a:p>
          <a:p>
            <a:pPr fontAlgn="base"/>
            <a:r>
              <a:rPr lang="en-US" altLang="zh-TW" dirty="0"/>
              <a:t>has intrinsic identity (independent of any given name)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86CCEF55-BB13-430D-ACC1-06875DF85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6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61"/>
    </mc:Choice>
    <mc:Fallback xmlns="">
      <p:transition spd="slow" advTm="17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2A0E3-A42E-4F76-8255-F49D8F10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class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ECE4D8-9494-43D7-ADBC-1271E20C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functions as first-class citizen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2B0F93-DE7A-44B8-A9DA-203C3E8B1D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333" r="70893" b="38197"/>
          <a:stretch/>
        </p:blipFill>
        <p:spPr>
          <a:xfrm>
            <a:off x="838200" y="2294731"/>
            <a:ext cx="6035565" cy="4487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D9D9F57-EE99-40B8-BA04-CB6A1CC3A1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43" t="21428" r="26964" b="66540"/>
          <a:stretch/>
        </p:blipFill>
        <p:spPr>
          <a:xfrm>
            <a:off x="7456713" y="4538266"/>
            <a:ext cx="4372830" cy="2209801"/>
          </a:xfrm>
          <a:prstGeom prst="rect">
            <a:avLst/>
          </a:prstGeom>
        </p:spPr>
      </p:pic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49710C4A-AD8B-4557-B00E-AF84CD01D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9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2"/>
    </mc:Choice>
    <mc:Fallback xmlns="">
      <p:transition spd="slow" advTm="9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7E330-7FE0-4702-AD3A-74D561AF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Dart  vs  </a:t>
            </a:r>
            <a:r>
              <a:rPr lang="en-US" altLang="zh-TW" dirty="0" err="1"/>
              <a:t>Javascript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BFFCA9-438C-4A94-A322-D2C9FD9BE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889"/>
            <a:ext cx="10515600" cy="4351338"/>
          </a:xfrm>
        </p:spPr>
        <p:txBody>
          <a:bodyPr/>
          <a:lstStyle/>
          <a:p>
            <a:r>
              <a:rPr lang="zh-CN" altLang="en-US" dirty="0"/>
              <a:t>取代</a:t>
            </a:r>
            <a:r>
              <a:rPr lang="en-US" altLang="zh-CN" dirty="0"/>
              <a:t>?</a:t>
            </a:r>
            <a:endParaRPr lang="zh-TW" altLang="en-US" dirty="0"/>
          </a:p>
        </p:txBody>
      </p:sp>
      <p:pic>
        <p:nvPicPr>
          <p:cNvPr id="2050" name="Picture 2" descr="ãDart Javascriptãçåçæå°çµæ">
            <a:extLst>
              <a:ext uri="{FF2B5EF4-FFF2-40B4-BE49-F238E27FC236}">
                <a16:creationId xmlns:a16="http://schemas.microsoft.com/office/drawing/2014/main" id="{A3E7CD5F-2491-4590-8BE8-A3300A4A2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64" y="2190852"/>
            <a:ext cx="60960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365B8416-EF8A-4A70-BA80-CC6F319A4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0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4"/>
    </mc:Choice>
    <mc:Fallback xmlns="">
      <p:transition spd="slow" advTm="16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CA7569-F6A0-4D88-9ED7-6312DE188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	     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8E25FB0-72DC-4523-BC2E-5D0F09563BBF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Dart  vs  </a:t>
            </a:r>
            <a:r>
              <a:rPr lang="en-US" altLang="zh-TW" dirty="0" err="1"/>
              <a:t>Javascript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D7D2718-FEC6-4172-91AD-F5298ED79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829949"/>
              </p:ext>
            </p:extLst>
          </p:nvPr>
        </p:nvGraphicFramePr>
        <p:xfrm>
          <a:off x="1444169" y="2325806"/>
          <a:ext cx="9146076" cy="3350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038">
                  <a:extLst>
                    <a:ext uri="{9D8B030D-6E8A-4147-A177-3AD203B41FA5}">
                      <a16:colId xmlns:a16="http://schemas.microsoft.com/office/drawing/2014/main" val="4246253991"/>
                    </a:ext>
                  </a:extLst>
                </a:gridCol>
                <a:gridCol w="4573038">
                  <a:extLst>
                    <a:ext uri="{9D8B030D-6E8A-4147-A177-3AD203B41FA5}">
                      <a16:colId xmlns:a16="http://schemas.microsoft.com/office/drawing/2014/main" val="2204125883"/>
                    </a:ext>
                  </a:extLst>
                </a:gridCol>
              </a:tblGrid>
              <a:tr h="5834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/>
                        <a:t>Dart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err="1"/>
                        <a:t>Javascript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183757"/>
                  </a:ext>
                </a:extLst>
              </a:tr>
              <a:tr h="922513">
                <a:tc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  <a:p>
                      <a:pPr algn="ctr"/>
                      <a:r>
                        <a:rPr lang="en-US" altLang="zh-TW" sz="2200" dirty="0"/>
                        <a:t>Class-based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pPr algn="ctr"/>
                      <a:r>
                        <a:rPr lang="en-US" altLang="zh-TW" sz="2200" dirty="0"/>
                        <a:t>prototype-based </a:t>
                      </a:r>
                      <a:endParaRPr lang="zh-TW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00866"/>
                  </a:ext>
                </a:extLst>
              </a:tr>
              <a:tr h="922513"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pPr algn="ctr"/>
                      <a:r>
                        <a:rPr lang="en-US" altLang="zh-TW" sz="2200" dirty="0"/>
                        <a:t>const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pPr algn="ctr"/>
                      <a:r>
                        <a:rPr lang="en-US" altLang="zh-TW" sz="2200" dirty="0"/>
                        <a:t>const</a:t>
                      </a:r>
                      <a:endParaRPr lang="zh-TW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708664"/>
                  </a:ext>
                </a:extLst>
              </a:tr>
              <a:tr h="922513"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pPr algn="ctr"/>
                      <a:r>
                        <a:rPr lang="en-US" altLang="zh-TW" sz="2200" dirty="0"/>
                        <a:t>final</a:t>
                      </a:r>
                      <a:endParaRPr lang="zh-TW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835966"/>
                  </a:ext>
                </a:extLst>
              </a:tr>
            </a:tbl>
          </a:graphicData>
        </a:graphic>
      </p:graphicFrame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D1A24394-73A4-400E-A021-AA7B947FF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62"/>
    </mc:Choice>
    <mc:Fallback xmlns="">
      <p:transition spd="slow" advTm="13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AAFD99-C930-4EF3-A72B-427CCD00E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/>
              <a:t>final</a:t>
            </a:r>
            <a:r>
              <a:rPr lang="en-US" altLang="zh-TW" sz="3500" dirty="0"/>
              <a:t> =&gt; single-assignment</a:t>
            </a:r>
          </a:p>
          <a:p>
            <a:pPr marL="0" indent="0">
              <a:buNone/>
            </a:pPr>
            <a:r>
              <a:rPr lang="en-US" altLang="zh-TW" sz="3500" dirty="0"/>
              <a:t>	</a:t>
            </a:r>
            <a:r>
              <a:rPr lang="en-US" altLang="zh-TW" sz="3600" dirty="0"/>
              <a:t>final modifies *variables*</a:t>
            </a:r>
          </a:p>
          <a:p>
            <a:pPr marL="0" indent="0">
              <a:buNone/>
            </a:pPr>
            <a:endParaRPr lang="en-US" altLang="zh-TW" sz="3600" dirty="0"/>
          </a:p>
          <a:p>
            <a:r>
              <a:rPr lang="en-US" altLang="zh-TW" sz="3600" b="1" dirty="0"/>
              <a:t>Const =&gt; </a:t>
            </a:r>
            <a:r>
              <a:rPr lang="en-US" altLang="zh-TW" sz="3600" dirty="0"/>
              <a:t>be determined entirely at compile time </a:t>
            </a:r>
            <a:endParaRPr lang="en-US" altLang="zh-TW" sz="3600" b="1" dirty="0"/>
          </a:p>
          <a:p>
            <a:pPr marL="914400" lvl="2" indent="0">
              <a:buNone/>
            </a:pPr>
            <a:r>
              <a:rPr lang="en-US" altLang="zh-TW" sz="2800" dirty="0"/>
              <a:t> </a:t>
            </a:r>
            <a:r>
              <a:rPr lang="en-US" altLang="zh-TW" sz="3600" dirty="0"/>
              <a:t>Const modifies *values*.</a:t>
            </a:r>
          </a:p>
          <a:p>
            <a:endParaRPr lang="en-US" altLang="zh-TW" sz="3500" dirty="0"/>
          </a:p>
          <a:p>
            <a:endParaRPr lang="en-US" altLang="zh-TW" sz="3500" dirty="0"/>
          </a:p>
          <a:p>
            <a:endParaRPr lang="en-US" altLang="zh-TW" sz="3500" dirty="0"/>
          </a:p>
          <a:p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7ED3D4D-288B-4AD5-872A-496BB7632622}"/>
              </a:ext>
            </a:extLst>
          </p:cNvPr>
          <p:cNvSpPr txBox="1">
            <a:spLocks/>
          </p:cNvSpPr>
          <p:nvPr/>
        </p:nvSpPr>
        <p:spPr>
          <a:xfrm>
            <a:off x="838200" y="270982"/>
            <a:ext cx="10515600" cy="123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Const  vs  final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C203218D-ED94-462B-BCDB-980DBE2A7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39"/>
    </mc:Choice>
    <mc:Fallback xmlns="">
      <p:transition spd="slow" advTm="23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D08E3C64-F80A-49DA-B88E-26B8461E4F98}"/>
              </a:ext>
            </a:extLst>
          </p:cNvPr>
          <p:cNvSpPr txBox="1">
            <a:spLocks/>
          </p:cNvSpPr>
          <p:nvPr/>
        </p:nvSpPr>
        <p:spPr>
          <a:xfrm>
            <a:off x="838200" y="270982"/>
            <a:ext cx="10515600" cy="123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Const  vs  final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F53A587-CB92-4AA2-AFE1-249CB234B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6341" r="77863" b="25127"/>
          <a:stretch/>
        </p:blipFill>
        <p:spPr>
          <a:xfrm>
            <a:off x="943630" y="1502229"/>
            <a:ext cx="3972256" cy="48985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9E4AB08-4260-4921-B22C-564D6EDE9D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79" t="21904" r="32857" b="68413"/>
          <a:stretch/>
        </p:blipFill>
        <p:spPr>
          <a:xfrm>
            <a:off x="6725180" y="4343399"/>
            <a:ext cx="2819325" cy="2057401"/>
          </a:xfrm>
          <a:prstGeom prst="rect">
            <a:avLst/>
          </a:prstGeom>
        </p:spPr>
      </p:pic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EFB7C19B-51F4-4733-8F5C-EF12AE380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0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2"/>
    </mc:Choice>
    <mc:Fallback xmlns="">
      <p:transition spd="slow" advTm="5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975</Words>
  <Application>Microsoft Office PowerPoint</Application>
  <PresentationFormat>寬螢幕</PresentationFormat>
  <Paragraphs>157</Paragraphs>
  <Slides>31</Slides>
  <Notes>31</Notes>
  <HiddenSlides>0</HiddenSlides>
  <MMClips>30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等线</vt:lpstr>
      <vt:lpstr>新細明體</vt:lpstr>
      <vt:lpstr>Arial</vt:lpstr>
      <vt:lpstr>Calibri</vt:lpstr>
      <vt:lpstr>Calibri Light</vt:lpstr>
      <vt:lpstr>Office 佈景主題</vt:lpstr>
      <vt:lpstr>Dart</vt:lpstr>
      <vt:lpstr>PowerPoint 簡報</vt:lpstr>
      <vt:lpstr>簡介 </vt:lpstr>
      <vt:lpstr>First class citizen</vt:lpstr>
      <vt:lpstr>First class function</vt:lpstr>
      <vt:lpstr>Dart  vs  Javascript</vt:lpstr>
      <vt:lpstr>PowerPoint 簡報</vt:lpstr>
      <vt:lpstr>PowerPoint 簡報</vt:lpstr>
      <vt:lpstr>PowerPoint 簡報</vt:lpstr>
      <vt:lpstr>Const  vs  final</vt:lpstr>
      <vt:lpstr>Const  vs  final</vt:lpstr>
      <vt:lpstr>Const  vs  final</vt:lpstr>
      <vt:lpstr>Const  vs  final</vt:lpstr>
      <vt:lpstr>PowerPoint 簡報</vt:lpstr>
      <vt:lpstr>const  vs const</vt:lpstr>
      <vt:lpstr>const  vs const</vt:lpstr>
      <vt:lpstr>Dart --- list,set,map</vt:lpstr>
      <vt:lpstr>List</vt:lpstr>
      <vt:lpstr>List</vt:lpstr>
      <vt:lpstr>List</vt:lpstr>
      <vt:lpstr>List</vt:lpstr>
      <vt:lpstr>List</vt:lpstr>
      <vt:lpstr>Set</vt:lpstr>
      <vt:lpstr>Set</vt:lpstr>
      <vt:lpstr>Set</vt:lpstr>
      <vt:lpstr>Map</vt:lpstr>
      <vt:lpstr>Map</vt:lpstr>
      <vt:lpstr>Map</vt:lpstr>
      <vt:lpstr>Map</vt:lpstr>
      <vt:lpstr>Anonymous function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</dc:title>
  <dc:creator>林冠宇</dc:creator>
  <cp:lastModifiedBy>林冠宇</cp:lastModifiedBy>
  <cp:revision>59</cp:revision>
  <dcterms:created xsi:type="dcterms:W3CDTF">2018-05-11T08:30:45Z</dcterms:created>
  <dcterms:modified xsi:type="dcterms:W3CDTF">2018-05-22T05:01:15Z</dcterms:modified>
</cp:coreProperties>
</file>